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48" r:id="rId2"/>
  </p:sldMasterIdLst>
  <p:sldIdLst>
    <p:sldId id="257" r:id="rId3"/>
    <p:sldId id="256"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p:restoredTop sz="94643"/>
  </p:normalViewPr>
  <p:slideViewPr>
    <p:cSldViewPr snapToGrid="0" snapToObjects="1">
      <p:cViewPr varScale="1">
        <p:scale>
          <a:sx n="120" d="100"/>
          <a:sy n="120" d="100"/>
        </p:scale>
        <p:origin x="19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xbbltsp\Desktop\Charles%20Sigma\Treasurers%20Reports\July%202020%20-%20Treasurers%20Repor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901159230096238"/>
          <c:y val="7.1724628171478552E-2"/>
          <c:w val="0.79274518810148731"/>
          <c:h val="0.76505540974044917"/>
        </c:manualLayout>
      </c:layout>
      <c:areaChart>
        <c:grouping val="stack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cat>
            <c:numRef>
              <c:f>Graph!$A$2:$A$16</c:f>
              <c:numCache>
                <c:formatCode>mmm\-yy</c:formatCode>
                <c:ptCount val="15"/>
                <c:pt idx="0">
                  <c:v>43586</c:v>
                </c:pt>
                <c:pt idx="1">
                  <c:v>43617</c:v>
                </c:pt>
                <c:pt idx="2">
                  <c:v>43647</c:v>
                </c:pt>
                <c:pt idx="3">
                  <c:v>43678</c:v>
                </c:pt>
                <c:pt idx="4">
                  <c:v>43709</c:v>
                </c:pt>
                <c:pt idx="5">
                  <c:v>43739</c:v>
                </c:pt>
                <c:pt idx="6">
                  <c:v>43770</c:v>
                </c:pt>
                <c:pt idx="7">
                  <c:v>43800</c:v>
                </c:pt>
                <c:pt idx="8">
                  <c:v>43831</c:v>
                </c:pt>
                <c:pt idx="9">
                  <c:v>43862</c:v>
                </c:pt>
                <c:pt idx="10">
                  <c:v>43891</c:v>
                </c:pt>
                <c:pt idx="11">
                  <c:v>43922</c:v>
                </c:pt>
                <c:pt idx="12">
                  <c:v>43952</c:v>
                </c:pt>
                <c:pt idx="13">
                  <c:v>43983</c:v>
                </c:pt>
                <c:pt idx="14">
                  <c:v>44013</c:v>
                </c:pt>
              </c:numCache>
            </c:numRef>
          </c:cat>
          <c:val>
            <c:numRef>
              <c:f>Graph!$B$2:$B$16</c:f>
              <c:numCache>
                <c:formatCode>"$"#,##0.00</c:formatCode>
                <c:ptCount val="15"/>
                <c:pt idx="0">
                  <c:v>10733.29</c:v>
                </c:pt>
                <c:pt idx="1">
                  <c:v>8175.91</c:v>
                </c:pt>
                <c:pt idx="2">
                  <c:v>9842.74</c:v>
                </c:pt>
                <c:pt idx="3">
                  <c:v>9715.74</c:v>
                </c:pt>
                <c:pt idx="4">
                  <c:v>9715.74</c:v>
                </c:pt>
                <c:pt idx="5">
                  <c:v>8252.74</c:v>
                </c:pt>
                <c:pt idx="6">
                  <c:v>8423.74</c:v>
                </c:pt>
                <c:pt idx="7">
                  <c:v>12746.14</c:v>
                </c:pt>
                <c:pt idx="8">
                  <c:v>13078.43</c:v>
                </c:pt>
                <c:pt idx="9">
                  <c:v>18578.349999999999</c:v>
                </c:pt>
                <c:pt idx="10">
                  <c:v>18539.669999999998</c:v>
                </c:pt>
                <c:pt idx="11">
                  <c:v>18941.32</c:v>
                </c:pt>
                <c:pt idx="12">
                  <c:v>19727.689999999999</c:v>
                </c:pt>
                <c:pt idx="13">
                  <c:v>19379.439999999999</c:v>
                </c:pt>
                <c:pt idx="14">
                  <c:v>18834.439999999999</c:v>
                </c:pt>
              </c:numCache>
            </c:numRef>
          </c:val>
          <c:extLst>
            <c:ext xmlns:c16="http://schemas.microsoft.com/office/drawing/2014/chart" uri="{C3380CC4-5D6E-409C-BE32-E72D297353CC}">
              <c16:uniqueId val="{00000000-3E91-4D6E-8DBA-F5B28D891AF4}"/>
            </c:ext>
          </c:extLst>
        </c:ser>
        <c:dLbls>
          <c:showLegendKey val="0"/>
          <c:showVal val="0"/>
          <c:showCatName val="0"/>
          <c:showSerName val="0"/>
          <c:showPercent val="0"/>
          <c:showBubbleSize val="0"/>
        </c:dLbls>
        <c:axId val="1599039648"/>
        <c:axId val="1599042976"/>
      </c:areaChart>
      <c:dateAx>
        <c:axId val="1599039648"/>
        <c:scaling>
          <c:orientation val="minMax"/>
        </c:scaling>
        <c:delete val="0"/>
        <c:axPos val="b"/>
        <c:numFmt formatCode="mmm\-yy"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599042976"/>
        <c:crosses val="autoZero"/>
        <c:auto val="1"/>
        <c:lblOffset val="100"/>
        <c:baseTimeUnit val="months"/>
      </c:dateAx>
      <c:valAx>
        <c:axId val="1599042976"/>
        <c:scaling>
          <c:orientation val="minMax"/>
        </c:scaling>
        <c:delete val="0"/>
        <c:axPos val="l"/>
        <c:majorGridlines>
          <c:spPr>
            <a:ln w="9525" cap="flat" cmpd="sng" algn="ctr">
              <a:solidFill>
                <a:schemeClr val="lt1">
                  <a:lumMod val="95000"/>
                  <a:alpha val="10000"/>
                </a:schemeClr>
              </a:solidFill>
              <a:round/>
            </a:ln>
            <a:effectLst/>
          </c:spPr>
        </c:majorGridlines>
        <c:numFmt formatCode="&quot;$&quot;#,##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599039648"/>
        <c:crosses val="autoZero"/>
        <c:crossBetween val="midCat"/>
      </c:valAx>
      <c:spPr>
        <a:noFill/>
        <a:ln>
          <a:noFill/>
        </a:ln>
        <a:effectLst/>
      </c:spPr>
    </c:plotArea>
    <c:plotVisOnly val="1"/>
    <c:dispBlanksAs val="zero"/>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3">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5742F30-D640-9B4F-BAB1-039B8F239390}"/>
              </a:ext>
            </a:extLst>
          </p:cNvPr>
          <p:cNvSpPr>
            <a:spLocks noGrp="1"/>
          </p:cNvSpPr>
          <p:nvPr>
            <p:ph type="dt" sz="half" idx="10"/>
          </p:nvPr>
        </p:nvSpPr>
        <p:spPr>
          <a:xfrm>
            <a:off x="838200" y="6356350"/>
            <a:ext cx="2743200" cy="365125"/>
          </a:xfrm>
          <a:prstGeom prst="rect">
            <a:avLst/>
          </a:prstGeom>
        </p:spPr>
        <p:txBody>
          <a:bodyPr/>
          <a:lstStyle/>
          <a:p>
            <a:fld id="{47E27E86-E17C-1445-9CEF-A1EAD3C1EAB5}" type="datetimeFigureOut">
              <a:rPr lang="en-US" smtClean="0"/>
              <a:t>8/13/2020</a:t>
            </a:fld>
            <a:endParaRPr lang="en-US"/>
          </a:p>
        </p:txBody>
      </p:sp>
      <p:sp>
        <p:nvSpPr>
          <p:cNvPr id="5" name="Footer Placeholder 4">
            <a:extLst>
              <a:ext uri="{FF2B5EF4-FFF2-40B4-BE49-F238E27FC236}">
                <a16:creationId xmlns:a16="http://schemas.microsoft.com/office/drawing/2014/main" id="{1D0390A2-291C-6D4C-B1A5-6171F98B385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E2D5B89-3883-7F4C-B385-49570DEC0351}"/>
              </a:ext>
            </a:extLst>
          </p:cNvPr>
          <p:cNvSpPr>
            <a:spLocks noGrp="1"/>
          </p:cNvSpPr>
          <p:nvPr>
            <p:ph type="sldNum" sz="quarter" idx="12"/>
          </p:nvPr>
        </p:nvSpPr>
        <p:spPr>
          <a:xfrm>
            <a:off x="8610600" y="6356350"/>
            <a:ext cx="2743200" cy="365125"/>
          </a:xfrm>
          <a:prstGeom prst="rect">
            <a:avLst/>
          </a:prstGeom>
        </p:spPr>
        <p:txBody>
          <a:bodyPr/>
          <a:lstStyle/>
          <a:p>
            <a:fld id="{59AFC8A6-1221-6340-888D-C048CC377A4E}" type="slidenum">
              <a:rPr lang="en-US" smtClean="0"/>
              <a:t>‹#›</a:t>
            </a:fld>
            <a:endParaRPr lang="en-US"/>
          </a:p>
        </p:txBody>
      </p:sp>
    </p:spTree>
    <p:extLst>
      <p:ext uri="{BB962C8B-B14F-4D97-AF65-F5344CB8AC3E}">
        <p14:creationId xmlns:p14="http://schemas.microsoft.com/office/powerpoint/2010/main" val="326622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00716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CAFAE35E-64C3-6549-AAC4-3816B5552665}"/>
              </a:ext>
            </a:extLst>
          </p:cNvPr>
          <p:cNvPicPr>
            <a:picLocks noChangeAspect="1"/>
          </p:cNvPicPr>
          <p:nvPr userDrawn="1"/>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232910423"/>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000" b="1" i="0" kern="1200">
          <a:solidFill>
            <a:schemeClr val="tx1"/>
          </a:solidFill>
          <a:latin typeface="Arial Black" panose="020B0604020202020204" pitchFamily="34" charset="0"/>
          <a:ea typeface="+mn-ea"/>
          <a:cs typeface="Arial Black"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05A5CAD-96D1-F249-926E-CA91F11B66B0}"/>
              </a:ext>
            </a:extLst>
          </p:cNvPr>
          <p:cNvPicPr>
            <a:picLocks noChangeAspect="1"/>
          </p:cNvPicPr>
          <p:nvPr userDrawn="1"/>
        </p:nvPicPr>
        <p:blipFill>
          <a:blip r:embed="rId3"/>
          <a:stretch>
            <a:fillRect/>
          </a:stretch>
        </p:blipFill>
        <p:spPr>
          <a:xfrm>
            <a:off x="0" y="3568"/>
            <a:ext cx="12192000" cy="6850864"/>
          </a:xfrm>
          <a:prstGeom prst="rect">
            <a:avLst/>
          </a:prstGeom>
        </p:spPr>
      </p:pic>
    </p:spTree>
    <p:extLst>
      <p:ext uri="{BB962C8B-B14F-4D97-AF65-F5344CB8AC3E}">
        <p14:creationId xmlns:p14="http://schemas.microsoft.com/office/powerpoint/2010/main" val="24520167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b="1" i="0" kern="1200">
          <a:solidFill>
            <a:schemeClr val="tx1"/>
          </a:solidFill>
          <a:latin typeface="Arial Black" panose="020B0604020202020204" pitchFamily="34" charset="0"/>
          <a:ea typeface="+mn-ea"/>
          <a:cs typeface="Arial Black"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FA5E32A-EEB0-204F-9965-1C7AC03DA194}"/>
              </a:ext>
            </a:extLst>
          </p:cNvPr>
          <p:cNvSpPr txBox="1">
            <a:spLocks/>
          </p:cNvSpPr>
          <p:nvPr/>
        </p:nvSpPr>
        <p:spPr>
          <a:xfrm>
            <a:off x="5147625" y="2012731"/>
            <a:ext cx="6287814" cy="141626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1" i="0" kern="1200">
                <a:solidFill>
                  <a:schemeClr val="tx1"/>
                </a:solidFill>
                <a:latin typeface="Arial Black" panose="020B0604020202020204" pitchFamily="34" charset="0"/>
                <a:ea typeface="+mn-ea"/>
                <a:cs typeface="Arial Black"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PHI BETA SIGMA FRATERNITY, INC.</a:t>
            </a:r>
          </a:p>
          <a:p>
            <a:pPr lvl="0"/>
            <a:r>
              <a:rPr lang="en-US" dirty="0" smtClean="0"/>
              <a:t>Lambda </a:t>
            </a:r>
            <a:r>
              <a:rPr lang="en-US" dirty="0" err="1" smtClean="0"/>
              <a:t>Lambda</a:t>
            </a:r>
            <a:r>
              <a:rPr lang="en-US" dirty="0" smtClean="0"/>
              <a:t> Sigma Chapter</a:t>
            </a:r>
            <a:endParaRPr lang="en-US" dirty="0"/>
          </a:p>
          <a:p>
            <a:pPr lvl="0"/>
            <a:r>
              <a:rPr lang="en-US" dirty="0" smtClean="0"/>
              <a:t>Mercer County, NJ</a:t>
            </a:r>
            <a:endParaRPr lang="en-US" dirty="0"/>
          </a:p>
        </p:txBody>
      </p:sp>
      <p:sp>
        <p:nvSpPr>
          <p:cNvPr id="4" name="Text Placeholder 2">
            <a:extLst>
              <a:ext uri="{FF2B5EF4-FFF2-40B4-BE49-F238E27FC236}">
                <a16:creationId xmlns:a16="http://schemas.microsoft.com/office/drawing/2014/main" id="{186A0C2C-3DC1-9B4A-9184-896BDECC3AF2}"/>
              </a:ext>
            </a:extLst>
          </p:cNvPr>
          <p:cNvSpPr txBox="1">
            <a:spLocks/>
          </p:cNvSpPr>
          <p:nvPr/>
        </p:nvSpPr>
        <p:spPr>
          <a:xfrm>
            <a:off x="5147625" y="3429000"/>
            <a:ext cx="6287814" cy="141626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b="1" i="0" kern="1200">
                <a:solidFill>
                  <a:schemeClr val="tx1"/>
                </a:solidFill>
                <a:latin typeface="Arial Black" panose="020B0604020202020204" pitchFamily="34" charset="0"/>
                <a:ea typeface="+mn-ea"/>
                <a:cs typeface="Arial Black"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smtClean="0"/>
              <a:t>August 2020 Chapter Treasurers Summary</a:t>
            </a:r>
          </a:p>
          <a:p>
            <a:pPr lvl="0"/>
            <a:endParaRPr lang="en-US" dirty="0" smtClean="0"/>
          </a:p>
          <a:p>
            <a:pPr lvl="0"/>
            <a:r>
              <a:rPr lang="en-US" dirty="0" smtClean="0"/>
              <a:t>Bro. Charles Amutah, Treasurer</a:t>
            </a:r>
            <a:endParaRPr lang="en-US" dirty="0"/>
          </a:p>
        </p:txBody>
      </p:sp>
    </p:spTree>
    <p:extLst>
      <p:ext uri="{BB962C8B-B14F-4D97-AF65-F5344CB8AC3E}">
        <p14:creationId xmlns:p14="http://schemas.microsoft.com/office/powerpoint/2010/main" val="2679328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F6C1DC65-CE37-024F-A7EB-B052E7ACCB1D}"/>
              </a:ext>
            </a:extLst>
          </p:cNvPr>
          <p:cNvSpPr txBox="1">
            <a:spLocks/>
          </p:cNvSpPr>
          <p:nvPr/>
        </p:nvSpPr>
        <p:spPr>
          <a:xfrm>
            <a:off x="2159876" y="196702"/>
            <a:ext cx="9610366" cy="5975498"/>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2000" b="1" i="0" kern="1200">
                <a:solidFill>
                  <a:schemeClr val="tx1"/>
                </a:solidFill>
                <a:latin typeface="Arial Black" panose="020B0604020202020204" pitchFamily="34" charset="0"/>
                <a:ea typeface="+mn-ea"/>
                <a:cs typeface="Arial Black"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endParaRPr lang="en-US" dirty="0"/>
          </a:p>
        </p:txBody>
      </p:sp>
      <p:sp>
        <p:nvSpPr>
          <p:cNvPr id="2" name="Rectangle 1"/>
          <p:cNvSpPr/>
          <p:nvPr/>
        </p:nvSpPr>
        <p:spPr>
          <a:xfrm>
            <a:off x="2159876" y="304800"/>
            <a:ext cx="9498724" cy="6109365"/>
          </a:xfrm>
          <a:prstGeom prst="rect">
            <a:avLst/>
          </a:prstGeom>
        </p:spPr>
        <p:txBody>
          <a:bodyPr wrap="square">
            <a:spAutoFit/>
          </a:bodyPr>
          <a:lstStyle/>
          <a:p>
            <a:pPr algn="ctr"/>
            <a:r>
              <a:rPr lang="en-US" sz="2300" b="1" u="sng" dirty="0" smtClean="0">
                <a:solidFill>
                  <a:srgbClr val="FF0000"/>
                </a:solidFill>
              </a:rPr>
              <a:t>Chapter Balance:</a:t>
            </a:r>
            <a:endParaRPr lang="en-US" sz="2300" b="1" u="sng" dirty="0">
              <a:solidFill>
                <a:srgbClr val="FF0000"/>
              </a:solidFill>
            </a:endParaRPr>
          </a:p>
          <a:p>
            <a:pPr algn="ctr"/>
            <a:r>
              <a:rPr lang="en-US" sz="2300" b="1" dirty="0" smtClean="0">
                <a:solidFill>
                  <a:srgbClr val="FF0000"/>
                </a:solidFill>
              </a:rPr>
              <a:t>End </a:t>
            </a:r>
            <a:r>
              <a:rPr lang="en-US" sz="2300" b="1" dirty="0">
                <a:solidFill>
                  <a:srgbClr val="FF0000"/>
                </a:solidFill>
              </a:rPr>
              <a:t>November 2019 at $8,423.74</a:t>
            </a:r>
          </a:p>
          <a:p>
            <a:pPr algn="ctr"/>
            <a:r>
              <a:rPr lang="en-US" sz="2300" b="1" dirty="0">
                <a:solidFill>
                  <a:srgbClr val="FF0000"/>
                </a:solidFill>
              </a:rPr>
              <a:t>End July 2020 at $18,834.44</a:t>
            </a:r>
          </a:p>
          <a:p>
            <a:pPr algn="ctr"/>
            <a:r>
              <a:rPr lang="en-US" sz="2300" b="1" dirty="0">
                <a:solidFill>
                  <a:srgbClr val="FF0000"/>
                </a:solidFill>
              </a:rPr>
              <a:t>Increase of </a:t>
            </a:r>
            <a:r>
              <a:rPr lang="en-US" sz="2300" b="1">
                <a:solidFill>
                  <a:srgbClr val="FF0000"/>
                </a:solidFill>
              </a:rPr>
              <a:t>123.588</a:t>
            </a:r>
            <a:r>
              <a:rPr lang="en-US" sz="2300" b="1" smtClean="0">
                <a:solidFill>
                  <a:srgbClr val="FF0000"/>
                </a:solidFill>
              </a:rPr>
              <a:t>%</a:t>
            </a:r>
            <a:endParaRPr lang="en-US" sz="2300" dirty="0"/>
          </a:p>
          <a:p>
            <a:r>
              <a:rPr lang="en-US" sz="2300" dirty="0"/>
              <a:t>This is a testament to brothers paying their dues, as well as us being fiscally sound in our finances. </a:t>
            </a:r>
          </a:p>
          <a:p>
            <a:r>
              <a:rPr lang="en-US" sz="2300" dirty="0"/>
              <a:t>Statement balance as of this morning is $18,934.44. </a:t>
            </a:r>
          </a:p>
          <a:p>
            <a:r>
              <a:rPr lang="en-US" sz="2300" dirty="0"/>
              <a:t>With a profitable and successful Fall Social Event, along with brothers getting in their chapter dues for 2021 as soon as the window opens and not waiting until February, we should be well over $20K heading into next year.  </a:t>
            </a:r>
          </a:p>
          <a:p>
            <a:r>
              <a:rPr lang="en-US" sz="2300" dirty="0"/>
              <a:t>We will continue to provide transparency w/ regards to our chapter finances. Every fully financial brother should know where the chapter stands at any given time. Do not hesitate to reach out at anytime if this office can be of service to you. </a:t>
            </a:r>
            <a:endParaRPr lang="en-US" sz="2300" dirty="0" smtClean="0"/>
          </a:p>
          <a:p>
            <a:r>
              <a:rPr lang="en-US" sz="2300" dirty="0" smtClean="0"/>
              <a:t>Treasurers Reports for 2020 are available in the “Members” section of website</a:t>
            </a:r>
            <a:endParaRPr lang="en-US" sz="2300" dirty="0"/>
          </a:p>
          <a:p>
            <a:r>
              <a:rPr lang="en-US" sz="2300" dirty="0"/>
              <a:t>***We paid out 1 scholarship recipient to date so the balance will change slightly once those funds leave our account and our disbursed. </a:t>
            </a:r>
          </a:p>
        </p:txBody>
      </p:sp>
    </p:spTree>
    <p:extLst>
      <p:ext uri="{BB962C8B-B14F-4D97-AF65-F5344CB8AC3E}">
        <p14:creationId xmlns:p14="http://schemas.microsoft.com/office/powerpoint/2010/main" val="1738136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14196190"/>
              </p:ext>
            </p:extLst>
          </p:nvPr>
        </p:nvGraphicFramePr>
        <p:xfrm>
          <a:off x="2164073" y="731525"/>
          <a:ext cx="9585966" cy="5623549"/>
        </p:xfrm>
        <a:graphic>
          <a:graphicData uri="http://schemas.openxmlformats.org/drawingml/2006/table">
            <a:tbl>
              <a:tblPr>
                <a:tableStyleId>{5C22544A-7EE6-4342-B048-85BDC9FD1C3A}</a:tableStyleId>
              </a:tblPr>
              <a:tblGrid>
                <a:gridCol w="991804">
                  <a:extLst>
                    <a:ext uri="{9D8B030D-6E8A-4147-A177-3AD203B41FA5}">
                      <a16:colId xmlns:a16="http://schemas.microsoft.com/office/drawing/2014/main" val="3009244899"/>
                    </a:ext>
                  </a:extLst>
                </a:gridCol>
                <a:gridCol w="943100">
                  <a:extLst>
                    <a:ext uri="{9D8B030D-6E8A-4147-A177-3AD203B41FA5}">
                      <a16:colId xmlns:a16="http://schemas.microsoft.com/office/drawing/2014/main" val="1664110009"/>
                    </a:ext>
                  </a:extLst>
                </a:gridCol>
                <a:gridCol w="850118">
                  <a:extLst>
                    <a:ext uri="{9D8B030D-6E8A-4147-A177-3AD203B41FA5}">
                      <a16:colId xmlns:a16="http://schemas.microsoft.com/office/drawing/2014/main" val="2138178865"/>
                    </a:ext>
                  </a:extLst>
                </a:gridCol>
                <a:gridCol w="850118">
                  <a:extLst>
                    <a:ext uri="{9D8B030D-6E8A-4147-A177-3AD203B41FA5}">
                      <a16:colId xmlns:a16="http://schemas.microsoft.com/office/drawing/2014/main" val="435919492"/>
                    </a:ext>
                  </a:extLst>
                </a:gridCol>
                <a:gridCol w="850118">
                  <a:extLst>
                    <a:ext uri="{9D8B030D-6E8A-4147-A177-3AD203B41FA5}">
                      <a16:colId xmlns:a16="http://schemas.microsoft.com/office/drawing/2014/main" val="1198915254"/>
                    </a:ext>
                  </a:extLst>
                </a:gridCol>
                <a:gridCol w="850118">
                  <a:extLst>
                    <a:ext uri="{9D8B030D-6E8A-4147-A177-3AD203B41FA5}">
                      <a16:colId xmlns:a16="http://schemas.microsoft.com/office/drawing/2014/main" val="232547585"/>
                    </a:ext>
                  </a:extLst>
                </a:gridCol>
                <a:gridCol w="850118">
                  <a:extLst>
                    <a:ext uri="{9D8B030D-6E8A-4147-A177-3AD203B41FA5}">
                      <a16:colId xmlns:a16="http://schemas.microsoft.com/office/drawing/2014/main" val="3810124675"/>
                    </a:ext>
                  </a:extLst>
                </a:gridCol>
                <a:gridCol w="850118">
                  <a:extLst>
                    <a:ext uri="{9D8B030D-6E8A-4147-A177-3AD203B41FA5}">
                      <a16:colId xmlns:a16="http://schemas.microsoft.com/office/drawing/2014/main" val="4141345384"/>
                    </a:ext>
                  </a:extLst>
                </a:gridCol>
                <a:gridCol w="850118">
                  <a:extLst>
                    <a:ext uri="{9D8B030D-6E8A-4147-A177-3AD203B41FA5}">
                      <a16:colId xmlns:a16="http://schemas.microsoft.com/office/drawing/2014/main" val="1325564910"/>
                    </a:ext>
                  </a:extLst>
                </a:gridCol>
                <a:gridCol w="850118">
                  <a:extLst>
                    <a:ext uri="{9D8B030D-6E8A-4147-A177-3AD203B41FA5}">
                      <a16:colId xmlns:a16="http://schemas.microsoft.com/office/drawing/2014/main" val="1416734468"/>
                    </a:ext>
                  </a:extLst>
                </a:gridCol>
                <a:gridCol w="850118">
                  <a:extLst>
                    <a:ext uri="{9D8B030D-6E8A-4147-A177-3AD203B41FA5}">
                      <a16:colId xmlns:a16="http://schemas.microsoft.com/office/drawing/2014/main" val="182564"/>
                    </a:ext>
                  </a:extLst>
                </a:gridCol>
              </a:tblGrid>
              <a:tr h="330797">
                <a:tc>
                  <a:txBody>
                    <a:bodyPr/>
                    <a:lstStyle/>
                    <a:p>
                      <a:pPr algn="ctr" fontAlgn="b"/>
                      <a:r>
                        <a:rPr lang="en-US" sz="1100" u="sng" strike="noStrike">
                          <a:effectLst/>
                        </a:rPr>
                        <a:t>Month End</a:t>
                      </a:r>
                      <a:endParaRPr lang="en-US" sz="1100" b="1" i="0" u="sng"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sng" strike="noStrike">
                          <a:effectLst/>
                        </a:rPr>
                        <a:t>Balance</a:t>
                      </a:r>
                      <a:endParaRPr lang="en-US" sz="1100" b="1" i="0" u="sng"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841450571"/>
                  </a:ext>
                </a:extLst>
              </a:tr>
              <a:tr h="330797">
                <a:tc>
                  <a:txBody>
                    <a:bodyPr/>
                    <a:lstStyle/>
                    <a:p>
                      <a:pPr algn="ctr" fontAlgn="b"/>
                      <a:r>
                        <a:rPr lang="en-US" sz="1100" u="none" strike="noStrike">
                          <a:effectLst/>
                        </a:rPr>
                        <a:t>May-19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$10,733.29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rowSpan="15" gridSpan="8">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rowSpan="15" hMerge="1">
                  <a:txBody>
                    <a:bodyPr/>
                    <a:lstStyle/>
                    <a:p>
                      <a:endParaRPr lang="en-US"/>
                    </a:p>
                  </a:txBody>
                  <a:tcPr/>
                </a:tc>
                <a:tc rowSpan="15" hMerge="1">
                  <a:txBody>
                    <a:bodyPr/>
                    <a:lstStyle/>
                    <a:p>
                      <a:endParaRPr lang="en-US"/>
                    </a:p>
                  </a:txBody>
                  <a:tcPr/>
                </a:tc>
                <a:tc rowSpan="15" hMerge="1">
                  <a:txBody>
                    <a:bodyPr/>
                    <a:lstStyle/>
                    <a:p>
                      <a:endParaRPr lang="en-US"/>
                    </a:p>
                  </a:txBody>
                  <a:tcPr/>
                </a:tc>
                <a:tc rowSpan="15" hMerge="1">
                  <a:txBody>
                    <a:bodyPr/>
                    <a:lstStyle/>
                    <a:p>
                      <a:endParaRPr lang="en-US"/>
                    </a:p>
                  </a:txBody>
                  <a:tcPr/>
                </a:tc>
                <a:tc rowSpan="15" hMerge="1">
                  <a:txBody>
                    <a:bodyPr/>
                    <a:lstStyle/>
                    <a:p>
                      <a:endParaRPr lang="en-US"/>
                    </a:p>
                  </a:txBody>
                  <a:tcPr/>
                </a:tc>
                <a:tc rowSpan="15" hMerge="1">
                  <a:txBody>
                    <a:bodyPr/>
                    <a:lstStyle/>
                    <a:p>
                      <a:endParaRPr lang="en-US"/>
                    </a:p>
                  </a:txBody>
                  <a:tcPr/>
                </a:tc>
                <a:tc rowSpan="15" hMerge="1">
                  <a:txBody>
                    <a:bodyPr/>
                    <a:lstStyle/>
                    <a:p>
                      <a:endParaRPr lang="en-US"/>
                    </a:p>
                  </a:txBody>
                  <a:tcPr/>
                </a:tc>
                <a:extLst>
                  <a:ext uri="{0D108BD9-81ED-4DB2-BD59-A6C34878D82A}">
                    <a16:rowId xmlns:a16="http://schemas.microsoft.com/office/drawing/2014/main" val="321296261"/>
                  </a:ext>
                </a:extLst>
              </a:tr>
              <a:tr h="330797">
                <a:tc>
                  <a:txBody>
                    <a:bodyPr/>
                    <a:lstStyle/>
                    <a:p>
                      <a:pPr algn="ctr" fontAlgn="b"/>
                      <a:r>
                        <a:rPr lang="en-US" sz="1100" u="none" strike="noStrike">
                          <a:effectLst/>
                        </a:rPr>
                        <a:t>Jun-19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$8,175.91</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16008075"/>
                  </a:ext>
                </a:extLst>
              </a:tr>
              <a:tr h="330797">
                <a:tc>
                  <a:txBody>
                    <a:bodyPr/>
                    <a:lstStyle/>
                    <a:p>
                      <a:pPr algn="ctr" fontAlgn="b"/>
                      <a:r>
                        <a:rPr lang="en-US" sz="1100" u="none" strike="noStrike">
                          <a:effectLst/>
                        </a:rPr>
                        <a:t>Jul-19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$9,842.74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564755468"/>
                  </a:ext>
                </a:extLst>
              </a:tr>
              <a:tr h="330797">
                <a:tc>
                  <a:txBody>
                    <a:bodyPr/>
                    <a:lstStyle/>
                    <a:p>
                      <a:pPr algn="ctr" fontAlgn="b"/>
                      <a:r>
                        <a:rPr lang="en-US" sz="1100" u="none" strike="noStrike">
                          <a:effectLst/>
                        </a:rPr>
                        <a:t>Aug-19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$9,715.74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00219581"/>
                  </a:ext>
                </a:extLst>
              </a:tr>
              <a:tr h="330797">
                <a:tc>
                  <a:txBody>
                    <a:bodyPr/>
                    <a:lstStyle/>
                    <a:p>
                      <a:pPr algn="ctr" fontAlgn="b"/>
                      <a:r>
                        <a:rPr lang="en-US" sz="1100" u="none" strike="noStrike">
                          <a:effectLst/>
                        </a:rPr>
                        <a:t>Sep-19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$9,715.74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638364343"/>
                  </a:ext>
                </a:extLst>
              </a:tr>
              <a:tr h="330797">
                <a:tc>
                  <a:txBody>
                    <a:bodyPr/>
                    <a:lstStyle/>
                    <a:p>
                      <a:pPr algn="ctr" fontAlgn="b"/>
                      <a:r>
                        <a:rPr lang="en-US" sz="1100" u="none" strike="noStrike">
                          <a:effectLst/>
                        </a:rPr>
                        <a:t>Oct-19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$8,252.74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672534065"/>
                  </a:ext>
                </a:extLst>
              </a:tr>
              <a:tr h="330797">
                <a:tc>
                  <a:txBody>
                    <a:bodyPr/>
                    <a:lstStyle/>
                    <a:p>
                      <a:pPr algn="ctr" fontAlgn="b"/>
                      <a:r>
                        <a:rPr lang="en-US" sz="1100" u="none" strike="noStrike">
                          <a:effectLst/>
                        </a:rPr>
                        <a:t>Nov-19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$8,423.74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91837970"/>
                  </a:ext>
                </a:extLst>
              </a:tr>
              <a:tr h="330797">
                <a:tc>
                  <a:txBody>
                    <a:bodyPr/>
                    <a:lstStyle/>
                    <a:p>
                      <a:pPr algn="ctr" fontAlgn="b"/>
                      <a:r>
                        <a:rPr lang="en-US" sz="1100" u="none" strike="noStrike">
                          <a:effectLst/>
                        </a:rPr>
                        <a:t>Dec-19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$12,746.14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673811280"/>
                  </a:ext>
                </a:extLst>
              </a:tr>
              <a:tr h="330797">
                <a:tc>
                  <a:txBody>
                    <a:bodyPr/>
                    <a:lstStyle/>
                    <a:p>
                      <a:pPr algn="ctr" fontAlgn="b"/>
                      <a:r>
                        <a:rPr lang="en-US" sz="1100" u="none" strike="noStrike">
                          <a:effectLst/>
                        </a:rPr>
                        <a:t>Jan-20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$13,078.43</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191166410"/>
                  </a:ext>
                </a:extLst>
              </a:tr>
              <a:tr h="330797">
                <a:tc>
                  <a:txBody>
                    <a:bodyPr/>
                    <a:lstStyle/>
                    <a:p>
                      <a:pPr algn="ctr" fontAlgn="b"/>
                      <a:r>
                        <a:rPr lang="en-US" sz="1100" u="none" strike="noStrike">
                          <a:effectLst/>
                        </a:rPr>
                        <a:t>Feb-20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$18,578.35</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267382397"/>
                  </a:ext>
                </a:extLst>
              </a:tr>
              <a:tr h="330797">
                <a:tc>
                  <a:txBody>
                    <a:bodyPr/>
                    <a:lstStyle/>
                    <a:p>
                      <a:pPr algn="ctr" fontAlgn="b"/>
                      <a:r>
                        <a:rPr lang="en-US" sz="1100" u="none" strike="noStrike">
                          <a:effectLst/>
                        </a:rPr>
                        <a:t>Mar-20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$18,539.67</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855288832"/>
                  </a:ext>
                </a:extLst>
              </a:tr>
              <a:tr h="330797">
                <a:tc>
                  <a:txBody>
                    <a:bodyPr/>
                    <a:lstStyle/>
                    <a:p>
                      <a:pPr algn="ctr" fontAlgn="b"/>
                      <a:r>
                        <a:rPr lang="en-US" sz="1100" u="none" strike="noStrike">
                          <a:effectLst/>
                        </a:rPr>
                        <a:t>Apr-20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$18,941.32</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4113520463"/>
                  </a:ext>
                </a:extLst>
              </a:tr>
              <a:tr h="330797">
                <a:tc>
                  <a:txBody>
                    <a:bodyPr/>
                    <a:lstStyle/>
                    <a:p>
                      <a:pPr algn="ctr" fontAlgn="b"/>
                      <a:r>
                        <a:rPr lang="en-US" sz="1100" u="none" strike="noStrike">
                          <a:effectLst/>
                        </a:rPr>
                        <a:t>May-20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$19,727.69</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2228983031"/>
                  </a:ext>
                </a:extLst>
              </a:tr>
              <a:tr h="330797">
                <a:tc>
                  <a:txBody>
                    <a:bodyPr/>
                    <a:lstStyle/>
                    <a:p>
                      <a:pPr algn="ctr" fontAlgn="b"/>
                      <a:r>
                        <a:rPr lang="en-US" sz="1100" u="none" strike="noStrike">
                          <a:effectLst/>
                        </a:rPr>
                        <a:t>Jun-20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$19,379.44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3365689954"/>
                  </a:ext>
                </a:extLst>
              </a:tr>
              <a:tr h="330797">
                <a:tc>
                  <a:txBody>
                    <a:bodyPr/>
                    <a:lstStyle/>
                    <a:p>
                      <a:pPr algn="ctr" fontAlgn="b"/>
                      <a:r>
                        <a:rPr lang="en-US" sz="1100" u="none" strike="noStrike">
                          <a:effectLst/>
                        </a:rPr>
                        <a:t>Jul-20</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100" u="none" strike="noStrike">
                          <a:effectLst/>
                        </a:rPr>
                        <a:t>$18,834.44</a:t>
                      </a:r>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gridSpan="8"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723620064"/>
                  </a:ext>
                </a:extLst>
              </a:tr>
              <a:tr h="330797">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30410095"/>
                  </a:ext>
                </a:extLst>
              </a:tr>
            </a:tbl>
          </a:graphicData>
        </a:graphic>
      </p:graphicFrame>
      <p:graphicFrame>
        <p:nvGraphicFramePr>
          <p:cNvPr id="3" name="Chart 2"/>
          <p:cNvGraphicFramePr>
            <a:graphicFrameLocks/>
          </p:cNvGraphicFramePr>
          <p:nvPr>
            <p:extLst>
              <p:ext uri="{D42A27DB-BD31-4B8C-83A1-F6EECF244321}">
                <p14:modId xmlns:p14="http://schemas.microsoft.com/office/powerpoint/2010/main" val="3652764777"/>
              </p:ext>
            </p:extLst>
          </p:nvPr>
        </p:nvGraphicFramePr>
        <p:xfrm>
          <a:off x="4320940" y="1086925"/>
          <a:ext cx="6378830" cy="47634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0124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969922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253</Words>
  <Application>Microsoft Office PowerPoint</Application>
  <PresentationFormat>Widescreen</PresentationFormat>
  <Paragraphs>48</Paragraphs>
  <Slides>4</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4</vt:i4>
      </vt:variant>
    </vt:vector>
  </HeadingPairs>
  <TitlesOfParts>
    <vt:vector size="9" baseType="lpstr">
      <vt:lpstr>Arial</vt:lpstr>
      <vt:lpstr>Arial Black</vt:lpstr>
      <vt:lpstr>Calibri</vt:lpstr>
      <vt:lpstr>1_Office Theme</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Thai K Le</cp:lastModifiedBy>
  <cp:revision>8</cp:revision>
  <dcterms:created xsi:type="dcterms:W3CDTF">2018-12-04T04:38:59Z</dcterms:created>
  <dcterms:modified xsi:type="dcterms:W3CDTF">2020-08-13T15:51:52Z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014a59b-4961-414b-b0ad-ef49c7799913_Enabled">
    <vt:lpwstr>true</vt:lpwstr>
  </property>
  <property fmtid="{D5CDD505-2E9C-101B-9397-08002B2CF9AE}" pid="3" name="MSIP_Label_f014a59b-4961-414b-b0ad-ef49c7799913_SetDate">
    <vt:lpwstr>2020-08-07T21:28:04Z</vt:lpwstr>
  </property>
  <property fmtid="{D5CDD505-2E9C-101B-9397-08002B2CF9AE}" pid="4" name="MSIP_Label_f014a59b-4961-414b-b0ad-ef49c7799913_Method">
    <vt:lpwstr>Privileged</vt:lpwstr>
  </property>
  <property fmtid="{D5CDD505-2E9C-101B-9397-08002B2CF9AE}" pid="5" name="MSIP_Label_f014a59b-4961-414b-b0ad-ef49c7799913_Name">
    <vt:lpwstr>Public</vt:lpwstr>
  </property>
  <property fmtid="{D5CDD505-2E9C-101B-9397-08002B2CF9AE}" pid="6" name="MSIP_Label_f014a59b-4961-414b-b0ad-ef49c7799913_SiteId">
    <vt:lpwstr>106bdeea-f616-4dfc-bc1d-6cbbf45e2011</vt:lpwstr>
  </property>
  <property fmtid="{D5CDD505-2E9C-101B-9397-08002B2CF9AE}" pid="7" name="MSIP_Label_f014a59b-4961-414b-b0ad-ef49c7799913_ActionId">
    <vt:lpwstr>2e001bf0-a411-46ec-a9a2-3450b9665db8</vt:lpwstr>
  </property>
  <property fmtid="{D5CDD505-2E9C-101B-9397-08002B2CF9AE}" pid="8" name="MSIP_Label_f014a59b-4961-414b-b0ad-ef49c7799913_ContentBits">
    <vt:lpwstr>0</vt:lpwstr>
  </property>
</Properties>
</file>